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1" r:id="rId7"/>
    <p:sldId id="262" r:id="rId8"/>
    <p:sldId id="260"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 McDowell" initials="KM" lastIdx="16" clrIdx="0">
    <p:extLst>
      <p:ext uri="{19B8F6BF-5375-455C-9EA6-DF929625EA0E}">
        <p15:presenceInfo xmlns:p15="http://schemas.microsoft.com/office/powerpoint/2012/main" userId="ba28be1ec71b1f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07" autoAdjust="0"/>
    <p:restoredTop sz="94660"/>
  </p:normalViewPr>
  <p:slideViewPr>
    <p:cSldViewPr snapToGrid="0">
      <p:cViewPr varScale="1">
        <p:scale>
          <a:sx n="131" d="100"/>
          <a:sy n="131" d="100"/>
        </p:scale>
        <p:origin x="1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11T12:24:18.018" idx="16">
    <p:pos x="10" y="10"/>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8-01T15:47:53.489" idx="10">
    <p:pos x="10" y="10"/>
    <p:text>The line spacing on this slide is not consistent with other slides. </p:text>
    <p:extLst>
      <p:ext uri="{C676402C-5697-4E1C-873F-D02D1690AC5C}">
        <p15:threadingInfo xmlns:p15="http://schemas.microsoft.com/office/powerpoint/2012/main" timeZoneBias="240"/>
      </p:ext>
    </p:extLst>
  </p:cm>
  <p:cm authorId="1" dt="2020-08-01T15:57:49.262" idx="11">
    <p:pos x="10" y="106"/>
    <p:text>I have added a few commas on this page</p:text>
    <p:extLst>
      <p:ext uri="{C676402C-5697-4E1C-873F-D02D1690AC5C}">
        <p15:threadingInfo xmlns:p15="http://schemas.microsoft.com/office/powerpoint/2012/main" timeZoneBias="240">
          <p15:parentCm authorId="1" idx="10"/>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4045-E782-4DBE-8516-272D43209F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470E0-3D0F-4414-BF7C-32731925D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F73732-95A0-4EEB-888E-C6A44A2E0507}"/>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15E095E8-9E25-409F-8C6A-010CBAEC2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1744F-DA94-421E-87D4-424EDABDB63B}"/>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192869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13BC2-B9FD-4B0F-9BB2-9B5B9A475A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EA3B86-8F2A-4379-9B7F-FAE25F4A7B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93CE1-AB18-4BAA-BD13-448BD7EF41A6}"/>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69864CD1-2FCF-4509-989E-DE08EB5BB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70EF9-7B0C-43D4-B6AC-326A912583FC}"/>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118410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71B623-CB86-476B-95D0-8BEED4FC0D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610E60-E61D-4298-A665-BFF09730B9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29C9A-0855-4D80-BA94-1062E4B66DE2}"/>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6A80DED0-F26B-4E8C-B8AB-31553E9CD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FD745-CD91-4B61-9C04-2D51BCCAC804}"/>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42656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0062-BB07-4A87-B538-5B1F0B7A29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18BC9E-CA70-4432-BA50-31AF662809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AA4833-FF8F-408F-8201-FCC38B556E53}"/>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BA09CCED-641A-4C15-B29F-A293771B6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66A90-6B49-4771-BD35-A9FABB5F8F2F}"/>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427920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5ABE2-EC96-4686-B693-929D1D8EDC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E2D920-D558-4C79-B662-53542BCB33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386DA8-392B-47D9-96F1-CBEA12104A74}"/>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4E4F5AC2-08B3-4D87-89B9-B8B66940A0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98055-8260-4B54-B2E2-FBA08A39E9BF}"/>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3905916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ADDB-735C-4629-8B64-0B7F2290E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7E3D9F-AF89-41B4-918F-C59D3E0EBF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672A2C-C240-47F1-B27B-5BA4C9FE42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2EF80-1D76-4F0F-B3B7-24706D9AD23E}"/>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6" name="Footer Placeholder 5">
            <a:extLst>
              <a:ext uri="{FF2B5EF4-FFF2-40B4-BE49-F238E27FC236}">
                <a16:creationId xmlns:a16="http://schemas.microsoft.com/office/drawing/2014/main" id="{35EC94F9-64A8-49AE-A145-364DBEA4E0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5F7700-44F3-4DB1-BB2C-E1A66FAE8915}"/>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350266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6A23-AC7C-430D-AFE5-C653F1A078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67C710-DE0D-4572-990B-7BB36978E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5B02B4-98E4-40FA-890E-FCBACE1DB2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D5F04D-92EE-478A-B42A-FA1C389FD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654BA0-2DA4-4CC8-BAC7-112434517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16B192-DFF1-4BA4-8456-082AAC6D50E7}"/>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8" name="Footer Placeholder 7">
            <a:extLst>
              <a:ext uri="{FF2B5EF4-FFF2-40B4-BE49-F238E27FC236}">
                <a16:creationId xmlns:a16="http://schemas.microsoft.com/office/drawing/2014/main" id="{D1E89C26-DB17-4B06-9C31-B73359B486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8659CD2-69A0-419B-8A33-DEB7F646DF87}"/>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333953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0405E-0833-4B00-9E7D-74275F7642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C2841B-7748-457A-B4C8-830276D6208D}"/>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4" name="Footer Placeholder 3">
            <a:extLst>
              <a:ext uri="{FF2B5EF4-FFF2-40B4-BE49-F238E27FC236}">
                <a16:creationId xmlns:a16="http://schemas.microsoft.com/office/drawing/2014/main" id="{1004AB44-0398-4E39-9D88-04A13C3F44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10AB4F-5FC3-4232-BD30-A3C5A3B310D8}"/>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413490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091E1-4B6B-4834-A61A-E717112CF835}"/>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3" name="Footer Placeholder 2">
            <a:extLst>
              <a:ext uri="{FF2B5EF4-FFF2-40B4-BE49-F238E27FC236}">
                <a16:creationId xmlns:a16="http://schemas.microsoft.com/office/drawing/2014/main" id="{EF7992D2-AB71-40F2-857F-D148586D49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9C68D-C71C-4708-8A98-734EAB0BB53E}"/>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95681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09BAE-6B6A-4235-A9C8-731DA706E7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1BE93C-3E37-4701-AF85-FF97857E35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53D7F2-B074-4C27-BDF9-1CFC5E9FA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00E7FB-E877-47DA-AB39-F3E431E52D99}"/>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6" name="Footer Placeholder 5">
            <a:extLst>
              <a:ext uri="{FF2B5EF4-FFF2-40B4-BE49-F238E27FC236}">
                <a16:creationId xmlns:a16="http://schemas.microsoft.com/office/drawing/2014/main" id="{5C7FD3BF-7AF1-4C0D-8524-007DD3F089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84386-E15B-45FB-80D2-60CEC449D331}"/>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383885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15C7-1AB6-46F4-A83A-7BA7B68D4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B59136-8784-4BF3-8EC2-C06C9CD767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19A005-E821-475D-BCCB-B9DB1BCCD7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D8DEC4-5C4C-478A-B016-6CB60BF9F2CE}"/>
              </a:ext>
            </a:extLst>
          </p:cNvPr>
          <p:cNvSpPr>
            <a:spLocks noGrp="1"/>
          </p:cNvSpPr>
          <p:nvPr>
            <p:ph type="dt" sz="half" idx="10"/>
          </p:nvPr>
        </p:nvSpPr>
        <p:spPr/>
        <p:txBody>
          <a:bodyPr/>
          <a:lstStyle/>
          <a:p>
            <a:fld id="{51BCD5BE-B598-4B9E-9C2F-A0FF5435C427}" type="datetimeFigureOut">
              <a:rPr lang="en-US" smtClean="0"/>
              <a:t>8/11/20</a:t>
            </a:fld>
            <a:endParaRPr lang="en-US"/>
          </a:p>
        </p:txBody>
      </p:sp>
      <p:sp>
        <p:nvSpPr>
          <p:cNvPr id="6" name="Footer Placeholder 5">
            <a:extLst>
              <a:ext uri="{FF2B5EF4-FFF2-40B4-BE49-F238E27FC236}">
                <a16:creationId xmlns:a16="http://schemas.microsoft.com/office/drawing/2014/main" id="{2368495A-CEA2-4FC1-87E6-F2D28B3B3F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C41E8-C09A-4C9D-BB3F-E5637DC0A8DD}"/>
              </a:ext>
            </a:extLst>
          </p:cNvPr>
          <p:cNvSpPr>
            <a:spLocks noGrp="1"/>
          </p:cNvSpPr>
          <p:nvPr>
            <p:ph type="sldNum" sz="quarter" idx="12"/>
          </p:nvPr>
        </p:nvSpPr>
        <p:spPr/>
        <p:txBody>
          <a:bodyPr/>
          <a:lstStyle/>
          <a:p>
            <a:fld id="{05DB3F84-594A-40CC-B5D0-98577A70EABE}" type="slidenum">
              <a:rPr lang="en-US" smtClean="0"/>
              <a:t>‹#›</a:t>
            </a:fld>
            <a:endParaRPr lang="en-US"/>
          </a:p>
        </p:txBody>
      </p:sp>
    </p:spTree>
    <p:extLst>
      <p:ext uri="{BB962C8B-B14F-4D97-AF65-F5344CB8AC3E}">
        <p14:creationId xmlns:p14="http://schemas.microsoft.com/office/powerpoint/2010/main" val="274312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52049-A6EF-4D1B-A43D-422BB7178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6AF86C-38EA-4D4A-A3D3-C0D0A26902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2FB03-1D3F-40AA-81BD-207BF57BB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CD5BE-B598-4B9E-9C2F-A0FF5435C427}" type="datetimeFigureOut">
              <a:rPr lang="en-US" smtClean="0"/>
              <a:t>8/11/20</a:t>
            </a:fld>
            <a:endParaRPr lang="en-US"/>
          </a:p>
        </p:txBody>
      </p:sp>
      <p:sp>
        <p:nvSpPr>
          <p:cNvPr id="5" name="Footer Placeholder 4">
            <a:extLst>
              <a:ext uri="{FF2B5EF4-FFF2-40B4-BE49-F238E27FC236}">
                <a16:creationId xmlns:a16="http://schemas.microsoft.com/office/drawing/2014/main" id="{566DD072-05D9-40C8-9E52-E1978503BD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F9909B-DD84-4D19-8C7C-0F9DE89C00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B3F84-594A-40CC-B5D0-98577A70EABE}" type="slidenum">
              <a:rPr lang="en-US" smtClean="0"/>
              <a:t>‹#›</a:t>
            </a:fld>
            <a:endParaRPr lang="en-US"/>
          </a:p>
        </p:txBody>
      </p:sp>
    </p:spTree>
    <p:extLst>
      <p:ext uri="{BB962C8B-B14F-4D97-AF65-F5344CB8AC3E}">
        <p14:creationId xmlns:p14="http://schemas.microsoft.com/office/powerpoint/2010/main" val="10594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68390C-EAB9-4E2F-B1F5-878D7929F568}"/>
              </a:ext>
            </a:extLst>
          </p:cNvPr>
          <p:cNvSpPr>
            <a:spLocks noGrp="1"/>
          </p:cNvSpPr>
          <p:nvPr>
            <p:ph type="ctrTitle"/>
          </p:nvPr>
        </p:nvSpPr>
        <p:spPr>
          <a:xfrm>
            <a:off x="1524000" y="1122362"/>
            <a:ext cx="9144000" cy="2840037"/>
          </a:xfrm>
        </p:spPr>
        <p:txBody>
          <a:bodyPr>
            <a:normAutofit/>
          </a:bodyPr>
          <a:lstStyle/>
          <a:p>
            <a:r>
              <a:rPr lang="en-US" sz="5800"/>
              <a:t>Clergy and Hospital Visits:</a:t>
            </a:r>
            <a:br>
              <a:rPr lang="en-US" sz="5800"/>
            </a:br>
            <a:r>
              <a:rPr lang="en-US" sz="5800"/>
              <a:t>Tips and Suggestions</a:t>
            </a:r>
            <a:br>
              <a:rPr lang="en-US" sz="5800"/>
            </a:br>
            <a:r>
              <a:rPr lang="en-US" sz="5800"/>
              <a:t>From a Hospital Chaplain</a:t>
            </a:r>
          </a:p>
        </p:txBody>
      </p:sp>
      <p:sp>
        <p:nvSpPr>
          <p:cNvPr id="3" name="Subtitle 2">
            <a:extLst>
              <a:ext uri="{FF2B5EF4-FFF2-40B4-BE49-F238E27FC236}">
                <a16:creationId xmlns:a16="http://schemas.microsoft.com/office/drawing/2014/main" id="{E56F844E-3006-47CC-BFD1-4EA222350351}"/>
              </a:ext>
            </a:extLst>
          </p:cNvPr>
          <p:cNvSpPr>
            <a:spLocks noGrp="1"/>
          </p:cNvSpPr>
          <p:nvPr>
            <p:ph type="subTitle" idx="1"/>
          </p:nvPr>
        </p:nvSpPr>
        <p:spPr>
          <a:xfrm>
            <a:off x="1524000" y="4256436"/>
            <a:ext cx="9144000" cy="1600818"/>
          </a:xfrm>
        </p:spPr>
        <p:txBody>
          <a:bodyPr>
            <a:normAutofit/>
          </a:bodyPr>
          <a:lstStyle/>
          <a:p>
            <a:endParaRPr lang="en-US" sz="2000" dirty="0">
              <a:solidFill>
                <a:schemeClr val="accent1">
                  <a:lumMod val="60000"/>
                  <a:lumOff val="40000"/>
                </a:schemeClr>
              </a:solidFill>
            </a:endParaRPr>
          </a:p>
          <a:p>
            <a:r>
              <a:rPr lang="en-US" sz="2000" dirty="0">
                <a:solidFill>
                  <a:schemeClr val="accent1">
                    <a:lumMod val="60000"/>
                    <a:lumOff val="40000"/>
                  </a:schemeClr>
                </a:solidFill>
              </a:rPr>
              <a:t>Chaplain Rev. Matthew Marshall</a:t>
            </a:r>
          </a:p>
          <a:p>
            <a:r>
              <a:rPr lang="en-US" sz="2000" dirty="0">
                <a:solidFill>
                  <a:schemeClr val="accent1">
                    <a:lumMod val="60000"/>
                    <a:lumOff val="40000"/>
                  </a:schemeClr>
                </a:solidFill>
              </a:rPr>
              <a:t>Staff Chaplain </a:t>
            </a:r>
          </a:p>
          <a:p>
            <a:r>
              <a:rPr lang="en-US" sz="2000" dirty="0">
                <a:solidFill>
                  <a:schemeClr val="accent1">
                    <a:lumMod val="60000"/>
                    <a:lumOff val="40000"/>
                  </a:schemeClr>
                </a:solidFill>
              </a:rPr>
              <a:t>Memorial Health University Medical Center, Savannah, GA</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29868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C22EED-26C5-44F1-984C-919253EC5053}"/>
              </a:ext>
            </a:extLst>
          </p:cNvPr>
          <p:cNvSpPr>
            <a:spLocks noGrp="1"/>
          </p:cNvSpPr>
          <p:nvPr>
            <p:ph type="title"/>
          </p:nvPr>
        </p:nvSpPr>
        <p:spPr>
          <a:xfrm>
            <a:off x="838200" y="631825"/>
            <a:ext cx="10515600" cy="1325563"/>
          </a:xfrm>
        </p:spPr>
        <p:txBody>
          <a:bodyPr>
            <a:normAutofit/>
          </a:bodyPr>
          <a:lstStyle/>
          <a:p>
            <a:pPr algn="ctr"/>
            <a:r>
              <a:rPr lang="en-US" b="1" dirty="0"/>
              <a:t>Final Thoughts</a:t>
            </a:r>
          </a:p>
        </p:txBody>
      </p:sp>
      <p:sp>
        <p:nvSpPr>
          <p:cNvPr id="3" name="Content Placeholder 2">
            <a:extLst>
              <a:ext uri="{FF2B5EF4-FFF2-40B4-BE49-F238E27FC236}">
                <a16:creationId xmlns:a16="http://schemas.microsoft.com/office/drawing/2014/main" id="{DD28FA87-BBDB-41EE-9E7B-12A16BBA2719}"/>
              </a:ext>
            </a:extLst>
          </p:cNvPr>
          <p:cNvSpPr>
            <a:spLocks noGrp="1"/>
          </p:cNvSpPr>
          <p:nvPr>
            <p:ph idx="1"/>
          </p:nvPr>
        </p:nvSpPr>
        <p:spPr>
          <a:xfrm>
            <a:off x="838200" y="2057400"/>
            <a:ext cx="10515600" cy="3871762"/>
          </a:xfrm>
        </p:spPr>
        <p:txBody>
          <a:bodyPr>
            <a:normAutofit/>
          </a:bodyPr>
          <a:lstStyle/>
          <a:p>
            <a:r>
              <a:rPr lang="en-US" sz="2400" dirty="0"/>
              <a:t>The countless volume and variety of healthcare facilities inhibit the development of a comprehensive guide for clergy visitation.  </a:t>
            </a:r>
          </a:p>
          <a:p>
            <a:r>
              <a:rPr lang="en-US" sz="2400" dirty="0"/>
              <a:t>Rather, my intention for this presentation is to provide context, tips, and considerations which might assist my fellow Disciples clergy in responding to a world rapidly impacted by COVID-19.  </a:t>
            </a:r>
          </a:p>
          <a:p>
            <a:r>
              <a:rPr lang="en-US" sz="2400" dirty="0"/>
              <a:t>Lastly, through my role as a Chaplain, I am acutely aware of the impact of COVID-19 infections and necessitated precautions on my patients, their families, and their spiritual leaders seeking to minister to them.  However, I also firmly believe that these challenges present an opportunity for Chaplains and Congregational Ministers to minister together. </a:t>
            </a:r>
          </a:p>
        </p:txBody>
      </p:sp>
    </p:spTree>
    <p:extLst>
      <p:ext uri="{BB962C8B-B14F-4D97-AF65-F5344CB8AC3E}">
        <p14:creationId xmlns:p14="http://schemas.microsoft.com/office/powerpoint/2010/main" val="215639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47555-B327-4B12-B797-9F8D1AD00E6A}"/>
              </a:ext>
            </a:extLst>
          </p:cNvPr>
          <p:cNvSpPr>
            <a:spLocks noGrp="1"/>
          </p:cNvSpPr>
          <p:nvPr>
            <p:ph type="title"/>
          </p:nvPr>
        </p:nvSpPr>
        <p:spPr>
          <a:xfrm>
            <a:off x="838200" y="228601"/>
            <a:ext cx="10515600" cy="1325563"/>
          </a:xfrm>
        </p:spPr>
        <p:txBody>
          <a:bodyPr/>
          <a:lstStyle/>
          <a:p>
            <a:pPr algn="ctr"/>
            <a:r>
              <a:rPr lang="en-US" b="1" dirty="0"/>
              <a:t>Disclaimer</a:t>
            </a:r>
          </a:p>
        </p:txBody>
      </p:sp>
      <p:sp>
        <p:nvSpPr>
          <p:cNvPr id="3" name="Content Placeholder 2">
            <a:extLst>
              <a:ext uri="{FF2B5EF4-FFF2-40B4-BE49-F238E27FC236}">
                <a16:creationId xmlns:a16="http://schemas.microsoft.com/office/drawing/2014/main" id="{50C8A3D7-5891-445F-AE50-9D6631F933E5}"/>
              </a:ext>
            </a:extLst>
          </p:cNvPr>
          <p:cNvSpPr>
            <a:spLocks noGrp="1"/>
          </p:cNvSpPr>
          <p:nvPr>
            <p:ph idx="1"/>
          </p:nvPr>
        </p:nvSpPr>
        <p:spPr>
          <a:xfrm>
            <a:off x="838200" y="1844040"/>
            <a:ext cx="10515600" cy="4513899"/>
          </a:xfrm>
        </p:spPr>
        <p:txBody>
          <a:bodyPr>
            <a:normAutofit/>
          </a:bodyPr>
          <a:lstStyle/>
          <a:p>
            <a:pPr marL="0" indent="0">
              <a:buNone/>
            </a:pPr>
            <a:endParaRPr lang="en-US" dirty="0"/>
          </a:p>
          <a:p>
            <a:pPr marL="0" indent="0" algn="ctr">
              <a:buNone/>
            </a:pPr>
            <a:r>
              <a:rPr lang="en-US" dirty="0"/>
              <a:t>The views, tips, and advise contained in this presentation are based on my personal experiences from both serving in clinical chaplaincy and in congregational ministry settings.</a:t>
            </a:r>
          </a:p>
          <a:p>
            <a:pPr marL="0" indent="0" algn="ctr">
              <a:buNone/>
            </a:pPr>
            <a:endParaRPr lang="en-US" dirty="0"/>
          </a:p>
          <a:p>
            <a:pPr marL="0" indent="0" algn="ctr">
              <a:buNone/>
            </a:pPr>
            <a:r>
              <a:rPr lang="en-US" dirty="0"/>
              <a:t>This work is not affiliated with or part of my official capacity as a staff member of Memorial Health University Medical Center in Savannah, GA.  </a:t>
            </a:r>
          </a:p>
          <a:p>
            <a:pPr marL="0" indent="0" algn="ctr">
              <a:buNone/>
            </a:pPr>
            <a:endParaRPr lang="en-US" dirty="0"/>
          </a:p>
        </p:txBody>
      </p:sp>
    </p:spTree>
    <p:extLst>
      <p:ext uri="{BB962C8B-B14F-4D97-AF65-F5344CB8AC3E}">
        <p14:creationId xmlns:p14="http://schemas.microsoft.com/office/powerpoint/2010/main" val="86771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3">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506CE2-77DF-40A3-9213-CE09657DECD1}"/>
              </a:ext>
            </a:extLst>
          </p:cNvPr>
          <p:cNvSpPr>
            <a:spLocks noGrp="1"/>
          </p:cNvSpPr>
          <p:nvPr>
            <p:ph type="title"/>
          </p:nvPr>
        </p:nvSpPr>
        <p:spPr>
          <a:xfrm>
            <a:off x="838200" y="631825"/>
            <a:ext cx="10515600" cy="816777"/>
          </a:xfrm>
        </p:spPr>
        <p:txBody>
          <a:bodyPr>
            <a:normAutofit/>
          </a:bodyPr>
          <a:lstStyle/>
          <a:p>
            <a:pPr algn="ctr"/>
            <a:r>
              <a:rPr lang="en-US" b="1" dirty="0"/>
              <a:t>Purpose and Assumptions</a:t>
            </a:r>
          </a:p>
        </p:txBody>
      </p:sp>
      <p:sp>
        <p:nvSpPr>
          <p:cNvPr id="3" name="Content Placeholder 2">
            <a:extLst>
              <a:ext uri="{FF2B5EF4-FFF2-40B4-BE49-F238E27FC236}">
                <a16:creationId xmlns:a16="http://schemas.microsoft.com/office/drawing/2014/main" id="{C4C19290-33D0-4DF6-9757-4980DF202C78}"/>
              </a:ext>
            </a:extLst>
          </p:cNvPr>
          <p:cNvSpPr>
            <a:spLocks noGrp="1"/>
          </p:cNvSpPr>
          <p:nvPr>
            <p:ph idx="1"/>
          </p:nvPr>
        </p:nvSpPr>
        <p:spPr>
          <a:xfrm>
            <a:off x="836676" y="1621972"/>
            <a:ext cx="10515600" cy="3871762"/>
          </a:xfrm>
        </p:spPr>
        <p:txBody>
          <a:bodyPr>
            <a:noAutofit/>
          </a:bodyPr>
          <a:lstStyle/>
          <a:p>
            <a:pPr marL="0" indent="0">
              <a:buNone/>
            </a:pPr>
            <a:r>
              <a:rPr lang="en-US" sz="2200" b="1" dirty="0"/>
              <a:t>Purpose:  </a:t>
            </a:r>
            <a:r>
              <a:rPr lang="en-US" sz="2200" dirty="0"/>
              <a:t>To provide a guide for fellow clergy, from a healthcare chaplaincy perspective, for ministering to those hospitalized and their families. </a:t>
            </a:r>
          </a:p>
          <a:p>
            <a:pPr marL="0" indent="0">
              <a:buNone/>
            </a:pPr>
            <a:endParaRPr lang="en-US" sz="2200" dirty="0"/>
          </a:p>
          <a:p>
            <a:pPr marL="0" indent="0">
              <a:buNone/>
            </a:pPr>
            <a:r>
              <a:rPr lang="en-US" sz="2200" b="1" dirty="0"/>
              <a:t>Assumption 1:  </a:t>
            </a:r>
            <a:r>
              <a:rPr lang="en-US" sz="2200" dirty="0"/>
              <a:t>Regardless of your congregational size and demands, hospital visits are often a key part of ministry to congregants and their families.  </a:t>
            </a:r>
          </a:p>
          <a:p>
            <a:pPr marL="0" indent="0">
              <a:buNone/>
            </a:pPr>
            <a:endParaRPr lang="en-US" sz="2200" dirty="0"/>
          </a:p>
          <a:p>
            <a:pPr marL="0" indent="0">
              <a:buNone/>
            </a:pPr>
            <a:r>
              <a:rPr lang="en-US" sz="2200" b="1" dirty="0"/>
              <a:t>Assumption 2:  </a:t>
            </a:r>
            <a:r>
              <a:rPr lang="en-US" sz="2200" dirty="0"/>
              <a:t>The privilege of guaranteed access for clergy commonly held in nearly all healthcare institutions is likely gone in the face of COVID-19 response measures. </a:t>
            </a:r>
          </a:p>
          <a:p>
            <a:pPr marL="0" indent="0">
              <a:buNone/>
            </a:pPr>
            <a:endParaRPr lang="en-US" sz="2200" dirty="0"/>
          </a:p>
          <a:p>
            <a:pPr marL="0" indent="0">
              <a:buNone/>
            </a:pPr>
            <a:r>
              <a:rPr lang="en-US" sz="2200" b="1" dirty="0"/>
              <a:t>Assumption 3:</a:t>
            </a:r>
            <a:r>
              <a:rPr lang="en-US" sz="2200" dirty="0"/>
              <a:t>  As the pandemic continues, congregants will be hospitalized with visitation access either directly denied or profoundly limited in scope.  </a:t>
            </a:r>
          </a:p>
        </p:txBody>
      </p:sp>
    </p:spTree>
    <p:extLst>
      <p:ext uri="{BB962C8B-B14F-4D97-AF65-F5344CB8AC3E}">
        <p14:creationId xmlns:p14="http://schemas.microsoft.com/office/powerpoint/2010/main" val="256068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375B2B-8783-4506-AEB8-D7F8964A51B3}"/>
              </a:ext>
            </a:extLst>
          </p:cNvPr>
          <p:cNvSpPr>
            <a:spLocks noGrp="1"/>
          </p:cNvSpPr>
          <p:nvPr>
            <p:ph type="title"/>
          </p:nvPr>
        </p:nvSpPr>
        <p:spPr>
          <a:xfrm>
            <a:off x="838200" y="631825"/>
            <a:ext cx="10515600" cy="1325563"/>
          </a:xfrm>
        </p:spPr>
        <p:txBody>
          <a:bodyPr>
            <a:normAutofit/>
          </a:bodyPr>
          <a:lstStyle/>
          <a:p>
            <a:pPr algn="ctr"/>
            <a:r>
              <a:rPr lang="en-US" b="1" dirty="0"/>
              <a:t>Starting Point:  Is this visit necessary?  </a:t>
            </a:r>
          </a:p>
        </p:txBody>
      </p:sp>
      <p:sp>
        <p:nvSpPr>
          <p:cNvPr id="3" name="Content Placeholder 2">
            <a:extLst>
              <a:ext uri="{FF2B5EF4-FFF2-40B4-BE49-F238E27FC236}">
                <a16:creationId xmlns:a16="http://schemas.microsoft.com/office/drawing/2014/main" id="{E90369E3-3271-445E-92E9-0E5B02A94FBA}"/>
              </a:ext>
            </a:extLst>
          </p:cNvPr>
          <p:cNvSpPr>
            <a:spLocks noGrp="1"/>
          </p:cNvSpPr>
          <p:nvPr>
            <p:ph idx="1"/>
          </p:nvPr>
        </p:nvSpPr>
        <p:spPr>
          <a:xfrm>
            <a:off x="838200" y="2057400"/>
            <a:ext cx="10515600" cy="3871762"/>
          </a:xfrm>
        </p:spPr>
        <p:txBody>
          <a:bodyPr>
            <a:normAutofit/>
          </a:bodyPr>
          <a:lstStyle/>
          <a:p>
            <a:r>
              <a:rPr lang="en-US" sz="2200" dirty="0"/>
              <a:t> From a healthcare chaplaincy perspective, “Is it necessary?” is always my starting point whenever a patient or family member requests an exception to our 1-person (2 if end of life) visitation policy.</a:t>
            </a:r>
          </a:p>
          <a:p>
            <a:r>
              <a:rPr lang="en-US" sz="2200" dirty="0"/>
              <a:t> Depending on the facility, exceptions can be granted, but the scope will likely be limited.  </a:t>
            </a:r>
          </a:p>
          <a:p>
            <a:r>
              <a:rPr lang="en-US" sz="2200" dirty="0"/>
              <a:t>Factors in favor of granting an exception to visitation limits might include: the patient is actively dying or patient/family have distinct religious needs which cannot be addressed by the facility’s chaplains.</a:t>
            </a:r>
          </a:p>
          <a:p>
            <a:r>
              <a:rPr lang="en-US" sz="2200" dirty="0"/>
              <a:t>Factors against granting an exception might include: the patient is COVID-19 positive, full recovery is anticipated, facility is able to meet patient/family’s religious needs through facility’s chaplains, or religious needs can be addressed through electronic visitation (phone call, FaceTime, Zoom, </a:t>
            </a:r>
            <a:r>
              <a:rPr lang="en-US" sz="2200" dirty="0" err="1"/>
              <a:t>Webex</a:t>
            </a:r>
            <a:r>
              <a:rPr lang="en-US" sz="2200" dirty="0"/>
              <a:t>, video chat, </a:t>
            </a:r>
            <a:r>
              <a:rPr lang="en-US" sz="2200" dirty="0" err="1"/>
              <a:t>etc</a:t>
            </a:r>
            <a:r>
              <a:rPr lang="en-US" sz="2200" dirty="0"/>
              <a:t>).  </a:t>
            </a:r>
          </a:p>
        </p:txBody>
      </p:sp>
    </p:spTree>
    <p:extLst>
      <p:ext uri="{BB962C8B-B14F-4D97-AF65-F5344CB8AC3E}">
        <p14:creationId xmlns:p14="http://schemas.microsoft.com/office/powerpoint/2010/main" val="66589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4">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6">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3C11B-4921-4505-987F-CCC557A06AEA}"/>
              </a:ext>
            </a:extLst>
          </p:cNvPr>
          <p:cNvSpPr>
            <a:spLocks noGrp="1"/>
          </p:cNvSpPr>
          <p:nvPr>
            <p:ph type="title"/>
          </p:nvPr>
        </p:nvSpPr>
        <p:spPr>
          <a:xfrm>
            <a:off x="838200" y="631826"/>
            <a:ext cx="10515600" cy="711640"/>
          </a:xfrm>
        </p:spPr>
        <p:txBody>
          <a:bodyPr>
            <a:normAutofit/>
          </a:bodyPr>
          <a:lstStyle/>
          <a:p>
            <a:pPr algn="ctr"/>
            <a:r>
              <a:rPr lang="en-US" b="1" dirty="0"/>
              <a:t>If an in-person visit is appropriate: </a:t>
            </a:r>
          </a:p>
        </p:txBody>
      </p:sp>
      <p:sp>
        <p:nvSpPr>
          <p:cNvPr id="3" name="Content Placeholder 2">
            <a:extLst>
              <a:ext uri="{FF2B5EF4-FFF2-40B4-BE49-F238E27FC236}">
                <a16:creationId xmlns:a16="http://schemas.microsoft.com/office/drawing/2014/main" id="{2954AAA6-46D3-477D-8B3D-2C78BF9F4829}"/>
              </a:ext>
            </a:extLst>
          </p:cNvPr>
          <p:cNvSpPr>
            <a:spLocks noGrp="1"/>
          </p:cNvSpPr>
          <p:nvPr>
            <p:ph idx="1"/>
          </p:nvPr>
        </p:nvSpPr>
        <p:spPr>
          <a:xfrm>
            <a:off x="838200" y="1663505"/>
            <a:ext cx="10515600" cy="3871762"/>
          </a:xfrm>
        </p:spPr>
        <p:txBody>
          <a:bodyPr>
            <a:normAutofit/>
          </a:bodyPr>
          <a:lstStyle/>
          <a:p>
            <a:pPr marL="0" indent="0">
              <a:buNone/>
            </a:pPr>
            <a:endParaRPr lang="en-US" sz="2400" dirty="0"/>
          </a:p>
          <a:p>
            <a:pPr marL="0" indent="0">
              <a:buNone/>
            </a:pPr>
            <a:r>
              <a:rPr lang="en-US" sz="2400" b="1" dirty="0"/>
              <a:t>Step 1:  </a:t>
            </a:r>
            <a:r>
              <a:rPr lang="en-US" sz="2400" dirty="0"/>
              <a:t>Find out the hospital’s visitation policy. </a:t>
            </a:r>
          </a:p>
          <a:p>
            <a:pPr marL="0" indent="0">
              <a:buNone/>
            </a:pPr>
            <a:endParaRPr lang="en-US" sz="2400" dirty="0"/>
          </a:p>
          <a:p>
            <a:pPr>
              <a:buFontTx/>
              <a:buChar char="-"/>
            </a:pPr>
            <a:r>
              <a:rPr lang="en-US" sz="2400" dirty="0"/>
              <a:t>Quickest way is to receive the contact information for your congregant’s nursing staff from family.  </a:t>
            </a:r>
          </a:p>
          <a:p>
            <a:pPr marL="0" indent="0">
              <a:buNone/>
            </a:pPr>
            <a:endParaRPr lang="en-US" sz="2400" dirty="0"/>
          </a:p>
          <a:p>
            <a:pPr>
              <a:buFontTx/>
              <a:buChar char="-"/>
            </a:pPr>
            <a:r>
              <a:rPr lang="en-US" sz="2400" dirty="0"/>
              <a:t>Nursing staff are both a wealth of information and often the key staff you will need to advocate for an exception to policy to occur for their patient.  </a:t>
            </a:r>
          </a:p>
          <a:p>
            <a:pPr marL="0" indent="0">
              <a:buNone/>
            </a:pPr>
            <a:endParaRPr lang="en-US" sz="2400" dirty="0"/>
          </a:p>
        </p:txBody>
      </p:sp>
    </p:spTree>
    <p:extLst>
      <p:ext uri="{BB962C8B-B14F-4D97-AF65-F5344CB8AC3E}">
        <p14:creationId xmlns:p14="http://schemas.microsoft.com/office/powerpoint/2010/main" val="298210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3C11B-4921-4505-987F-CCC557A06AEA}"/>
              </a:ext>
            </a:extLst>
          </p:cNvPr>
          <p:cNvSpPr>
            <a:spLocks noGrp="1"/>
          </p:cNvSpPr>
          <p:nvPr>
            <p:ph type="title"/>
          </p:nvPr>
        </p:nvSpPr>
        <p:spPr>
          <a:xfrm>
            <a:off x="838200" y="631825"/>
            <a:ext cx="10515600" cy="746809"/>
          </a:xfrm>
        </p:spPr>
        <p:txBody>
          <a:bodyPr>
            <a:normAutofit/>
          </a:bodyPr>
          <a:lstStyle/>
          <a:p>
            <a:pPr algn="ctr"/>
            <a:r>
              <a:rPr lang="en-US" b="1" dirty="0"/>
              <a:t>If an in-person visit is appropriate: </a:t>
            </a:r>
          </a:p>
        </p:txBody>
      </p:sp>
      <p:sp>
        <p:nvSpPr>
          <p:cNvPr id="3" name="Content Placeholder 2">
            <a:extLst>
              <a:ext uri="{FF2B5EF4-FFF2-40B4-BE49-F238E27FC236}">
                <a16:creationId xmlns:a16="http://schemas.microsoft.com/office/drawing/2014/main" id="{2954AAA6-46D3-477D-8B3D-2C78BF9F4829}"/>
              </a:ext>
            </a:extLst>
          </p:cNvPr>
          <p:cNvSpPr>
            <a:spLocks noGrp="1"/>
          </p:cNvSpPr>
          <p:nvPr>
            <p:ph idx="1"/>
          </p:nvPr>
        </p:nvSpPr>
        <p:spPr>
          <a:xfrm>
            <a:off x="838200" y="1690419"/>
            <a:ext cx="10515600" cy="3871762"/>
          </a:xfrm>
        </p:spPr>
        <p:txBody>
          <a:bodyPr>
            <a:normAutofit/>
          </a:bodyPr>
          <a:lstStyle/>
          <a:p>
            <a:pPr marL="0" indent="0">
              <a:buNone/>
            </a:pPr>
            <a:r>
              <a:rPr lang="en-US" sz="2400" b="1" dirty="0"/>
              <a:t>Step 2:  </a:t>
            </a:r>
            <a:r>
              <a:rPr lang="en-US" sz="2400" dirty="0"/>
              <a:t>Contact the Chaplain Department if one exists for that facility.  </a:t>
            </a:r>
          </a:p>
          <a:p>
            <a:pPr marL="0" indent="0">
              <a:buNone/>
            </a:pPr>
            <a:endParaRPr lang="en-US" sz="1500" dirty="0"/>
          </a:p>
          <a:p>
            <a:pPr>
              <a:buFontTx/>
              <a:buChar char="-"/>
            </a:pPr>
            <a:r>
              <a:rPr lang="en-US" sz="2400" dirty="0"/>
              <a:t>Clergy visitation policies are typically supervised by the Chaplain Department which might be alternatively named “spiritual care,” “pastoral care,” or related titles.  </a:t>
            </a:r>
          </a:p>
          <a:p>
            <a:pPr marL="0" indent="0">
              <a:buNone/>
            </a:pPr>
            <a:endParaRPr lang="en-US" sz="1600" dirty="0"/>
          </a:p>
          <a:p>
            <a:pPr>
              <a:buFontTx/>
              <a:buChar char="-"/>
            </a:pPr>
            <a:r>
              <a:rPr lang="en-US" sz="2400" dirty="0"/>
              <a:t>I recommend both 1) requesting your congregant’s nurse to contact the Chaplain Department on your behalf, and 2) contacting the Chaplain department directly to follow up.  </a:t>
            </a:r>
          </a:p>
          <a:p>
            <a:endParaRPr lang="en-US" sz="2400" dirty="0"/>
          </a:p>
        </p:txBody>
      </p:sp>
    </p:spTree>
    <p:extLst>
      <p:ext uri="{BB962C8B-B14F-4D97-AF65-F5344CB8AC3E}">
        <p14:creationId xmlns:p14="http://schemas.microsoft.com/office/powerpoint/2010/main" val="114453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3C11B-4921-4505-987F-CCC557A06AEA}"/>
              </a:ext>
            </a:extLst>
          </p:cNvPr>
          <p:cNvSpPr>
            <a:spLocks noGrp="1"/>
          </p:cNvSpPr>
          <p:nvPr>
            <p:ph type="title"/>
          </p:nvPr>
        </p:nvSpPr>
        <p:spPr>
          <a:xfrm>
            <a:off x="870145" y="464232"/>
            <a:ext cx="10515600" cy="671413"/>
          </a:xfrm>
        </p:spPr>
        <p:txBody>
          <a:bodyPr>
            <a:normAutofit fontScale="90000"/>
          </a:bodyPr>
          <a:lstStyle/>
          <a:p>
            <a:pPr algn="ctr"/>
            <a:r>
              <a:rPr lang="en-US" b="1" dirty="0"/>
              <a:t>If an in-person visit is appropriate: </a:t>
            </a:r>
          </a:p>
        </p:txBody>
      </p:sp>
      <p:sp>
        <p:nvSpPr>
          <p:cNvPr id="3" name="Content Placeholder 2">
            <a:extLst>
              <a:ext uri="{FF2B5EF4-FFF2-40B4-BE49-F238E27FC236}">
                <a16:creationId xmlns:a16="http://schemas.microsoft.com/office/drawing/2014/main" id="{2954AAA6-46D3-477D-8B3D-2C78BF9F4829}"/>
              </a:ext>
            </a:extLst>
          </p:cNvPr>
          <p:cNvSpPr>
            <a:spLocks noGrp="1"/>
          </p:cNvSpPr>
          <p:nvPr>
            <p:ph idx="1"/>
          </p:nvPr>
        </p:nvSpPr>
        <p:spPr>
          <a:xfrm>
            <a:off x="836676" y="1216245"/>
            <a:ext cx="10515600" cy="4425509"/>
          </a:xfrm>
        </p:spPr>
        <p:txBody>
          <a:bodyPr>
            <a:noAutofit/>
          </a:bodyPr>
          <a:lstStyle/>
          <a:p>
            <a:pPr marL="0" indent="0">
              <a:buNone/>
            </a:pPr>
            <a:r>
              <a:rPr lang="en-US" sz="2400" b="1" dirty="0"/>
              <a:t>Step 3:  </a:t>
            </a:r>
            <a:r>
              <a:rPr lang="en-US" sz="2400" dirty="0"/>
              <a:t>If in-person visitation is granted, follow all rules with full courtesy and respect.  </a:t>
            </a:r>
          </a:p>
          <a:p>
            <a:pPr marL="0" indent="0">
              <a:buNone/>
            </a:pPr>
            <a:endParaRPr lang="en-US" sz="1500" dirty="0"/>
          </a:p>
          <a:p>
            <a:pPr>
              <a:buFontTx/>
              <a:buChar char="-"/>
            </a:pPr>
            <a:r>
              <a:rPr lang="en-US" sz="2200" dirty="0"/>
              <a:t>Your behaviors, including whether you follow all the proper protocols, directly impact whether future clergy visitation will be expanded or further restricted.  </a:t>
            </a:r>
          </a:p>
          <a:p>
            <a:pPr marL="0" indent="0">
              <a:buNone/>
            </a:pPr>
            <a:endParaRPr lang="en-US" sz="1500" dirty="0"/>
          </a:p>
          <a:p>
            <a:pPr>
              <a:buFontTx/>
              <a:buChar char="-"/>
            </a:pPr>
            <a:r>
              <a:rPr lang="en-US" sz="2200" dirty="0"/>
              <a:t>Provision of a level 1 mask and illness screening, including taking your temperature, is now nearly universal protocol.  It is imperative that the masking requirements are followed once inside.  If additional PPE (personal protective equipment) is required, a sign will be posted on the patient’s door with the additional requirements with those extra items also posted at the door.  </a:t>
            </a:r>
          </a:p>
          <a:p>
            <a:pPr marL="0" indent="0">
              <a:buNone/>
            </a:pPr>
            <a:endParaRPr lang="en-US" sz="1500" dirty="0"/>
          </a:p>
          <a:p>
            <a:pPr>
              <a:buFontTx/>
              <a:buChar char="-"/>
            </a:pPr>
            <a:r>
              <a:rPr lang="en-US" sz="2200" dirty="0"/>
              <a:t>For some rooms, you might encounter a door which simply states, “see nurse.”  That sign always corresponds with a high risk of infection.  Do NOT enter the room without first tracking down the nurse to learn what precautions to undertake first.  </a:t>
            </a:r>
          </a:p>
        </p:txBody>
      </p:sp>
    </p:spTree>
    <p:extLst>
      <p:ext uri="{BB962C8B-B14F-4D97-AF65-F5344CB8AC3E}">
        <p14:creationId xmlns:p14="http://schemas.microsoft.com/office/powerpoint/2010/main" val="332484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776D91-085B-482B-9A27-B9F9ADEF3A91}"/>
              </a:ext>
            </a:extLst>
          </p:cNvPr>
          <p:cNvSpPr>
            <a:spLocks noGrp="1"/>
          </p:cNvSpPr>
          <p:nvPr>
            <p:ph type="title"/>
          </p:nvPr>
        </p:nvSpPr>
        <p:spPr>
          <a:xfrm>
            <a:off x="838200" y="631825"/>
            <a:ext cx="10515600" cy="659221"/>
          </a:xfrm>
        </p:spPr>
        <p:txBody>
          <a:bodyPr>
            <a:normAutofit fontScale="90000"/>
          </a:bodyPr>
          <a:lstStyle/>
          <a:p>
            <a:pPr algn="ctr"/>
            <a:r>
              <a:rPr lang="en-US" b="1" dirty="0"/>
              <a:t>Additional Considerations:</a:t>
            </a:r>
          </a:p>
        </p:txBody>
      </p:sp>
      <p:sp>
        <p:nvSpPr>
          <p:cNvPr id="3" name="Content Placeholder 2">
            <a:extLst>
              <a:ext uri="{FF2B5EF4-FFF2-40B4-BE49-F238E27FC236}">
                <a16:creationId xmlns:a16="http://schemas.microsoft.com/office/drawing/2014/main" id="{5D7FAC68-D4AA-4BE9-945A-6D05F0C816E4}"/>
              </a:ext>
            </a:extLst>
          </p:cNvPr>
          <p:cNvSpPr>
            <a:spLocks noGrp="1"/>
          </p:cNvSpPr>
          <p:nvPr>
            <p:ph idx="1"/>
          </p:nvPr>
        </p:nvSpPr>
        <p:spPr>
          <a:xfrm>
            <a:off x="838200" y="1291046"/>
            <a:ext cx="10515600" cy="5246914"/>
          </a:xfrm>
        </p:spPr>
        <p:txBody>
          <a:bodyPr>
            <a:normAutofit fontScale="92500" lnSpcReduction="20000"/>
          </a:bodyPr>
          <a:lstStyle/>
          <a:p>
            <a:r>
              <a:rPr lang="en-US" sz="2600" dirty="0"/>
              <a:t>COVID patients are typically not allowed in-person visitation, not even their next of kin while actively dying.  For this reason, ministering to the family, as well as the patient, is vital for COVID patients.  (With rare exceptions, even I am prohibited from entering the room of a COVID patient.)  </a:t>
            </a:r>
          </a:p>
          <a:p>
            <a:pPr marL="0" indent="0">
              <a:buNone/>
            </a:pPr>
            <a:endParaRPr lang="en-US" sz="1600" dirty="0"/>
          </a:p>
          <a:p>
            <a:r>
              <a:rPr lang="en-US" sz="2600" dirty="0"/>
              <a:t>Visitation policy often varies by location within the facility.  Emergency rooms might grant access to clergy without much red tape, while a visit to a critical care unit might be prohibited under all circumstances. Calling beforehand is therefore vital.  </a:t>
            </a:r>
          </a:p>
          <a:p>
            <a:pPr marL="0" indent="0">
              <a:buNone/>
            </a:pPr>
            <a:endParaRPr lang="en-US" sz="1800" dirty="0"/>
          </a:p>
          <a:p>
            <a:r>
              <a:rPr lang="en-US" sz="2600" dirty="0"/>
              <a:t>Given the current projections that the pandemic will extend well into the fall, a conversation with your congregational leadership on hospital visitation expectations and plans is appropriate.  Planning now is better than scrambling for a response later when a dire situation arises.  </a:t>
            </a:r>
          </a:p>
          <a:p>
            <a:pPr marL="0" indent="0">
              <a:buNone/>
            </a:pPr>
            <a:endParaRPr lang="en-US" sz="1800" dirty="0"/>
          </a:p>
          <a:p>
            <a:r>
              <a:rPr lang="en-US" sz="2600" dirty="0"/>
              <a:t>There are countless creative ways to minister to a patient and family that do not necessitate in-person visitation.  </a:t>
            </a:r>
          </a:p>
          <a:p>
            <a:endParaRPr lang="en-US" sz="2000" dirty="0"/>
          </a:p>
          <a:p>
            <a:endParaRPr lang="en-US" sz="2000" dirty="0"/>
          </a:p>
        </p:txBody>
      </p:sp>
    </p:spTree>
    <p:extLst>
      <p:ext uri="{BB962C8B-B14F-4D97-AF65-F5344CB8AC3E}">
        <p14:creationId xmlns:p14="http://schemas.microsoft.com/office/powerpoint/2010/main" val="2765475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3240A-A635-4619-BAAE-4BACE365922B}"/>
              </a:ext>
            </a:extLst>
          </p:cNvPr>
          <p:cNvSpPr>
            <a:spLocks noGrp="1"/>
          </p:cNvSpPr>
          <p:nvPr>
            <p:ph type="title"/>
          </p:nvPr>
        </p:nvSpPr>
        <p:spPr>
          <a:xfrm>
            <a:off x="838200" y="365125"/>
            <a:ext cx="10515600" cy="734761"/>
          </a:xfrm>
        </p:spPr>
        <p:txBody>
          <a:bodyPr/>
          <a:lstStyle/>
          <a:p>
            <a:pPr algn="ctr"/>
            <a:r>
              <a:rPr lang="en-US" b="1" dirty="0"/>
              <a:t>Reference:  Hierarchy for Visitation Requests</a:t>
            </a:r>
          </a:p>
        </p:txBody>
      </p:sp>
      <p:sp>
        <p:nvSpPr>
          <p:cNvPr id="6" name="TextBox 5">
            <a:extLst>
              <a:ext uri="{FF2B5EF4-FFF2-40B4-BE49-F238E27FC236}">
                <a16:creationId xmlns:a16="http://schemas.microsoft.com/office/drawing/2014/main" id="{89AE804E-CA47-45F2-B6FC-52278367AB9D}"/>
              </a:ext>
            </a:extLst>
          </p:cNvPr>
          <p:cNvSpPr txBox="1"/>
          <p:nvPr/>
        </p:nvSpPr>
        <p:spPr>
          <a:xfrm>
            <a:off x="211006" y="5881195"/>
            <a:ext cx="2039815" cy="430887"/>
          </a:xfrm>
          <a:prstGeom prst="rect">
            <a:avLst/>
          </a:prstGeom>
          <a:noFill/>
        </p:spPr>
        <p:txBody>
          <a:bodyPr wrap="square" rtlCol="0">
            <a:spAutoFit/>
          </a:bodyPr>
          <a:lstStyle/>
          <a:p>
            <a:pPr algn="ctr"/>
            <a:r>
              <a:rPr lang="en-US" sz="2200" b="1" dirty="0"/>
              <a:t>Patient’s Nurse </a:t>
            </a:r>
          </a:p>
        </p:txBody>
      </p:sp>
      <p:sp>
        <p:nvSpPr>
          <p:cNvPr id="8" name="TextBox 7">
            <a:extLst>
              <a:ext uri="{FF2B5EF4-FFF2-40B4-BE49-F238E27FC236}">
                <a16:creationId xmlns:a16="http://schemas.microsoft.com/office/drawing/2014/main" id="{E0AD8CBE-E569-4131-B8BB-AEE989C4E962}"/>
              </a:ext>
            </a:extLst>
          </p:cNvPr>
          <p:cNvSpPr txBox="1"/>
          <p:nvPr/>
        </p:nvSpPr>
        <p:spPr>
          <a:xfrm>
            <a:off x="133603" y="4310850"/>
            <a:ext cx="2039815" cy="430887"/>
          </a:xfrm>
          <a:prstGeom prst="rect">
            <a:avLst/>
          </a:prstGeom>
          <a:noFill/>
        </p:spPr>
        <p:txBody>
          <a:bodyPr wrap="square" rtlCol="0">
            <a:spAutoFit/>
          </a:bodyPr>
          <a:lstStyle/>
          <a:p>
            <a:pPr algn="ctr"/>
            <a:r>
              <a:rPr lang="en-US" sz="2200" b="1" dirty="0"/>
              <a:t>Chaplain </a:t>
            </a:r>
          </a:p>
        </p:txBody>
      </p:sp>
      <p:sp>
        <p:nvSpPr>
          <p:cNvPr id="10" name="TextBox 9">
            <a:extLst>
              <a:ext uri="{FF2B5EF4-FFF2-40B4-BE49-F238E27FC236}">
                <a16:creationId xmlns:a16="http://schemas.microsoft.com/office/drawing/2014/main" id="{580EEE52-D5C7-4B25-8D7B-E50C46E9B65A}"/>
              </a:ext>
            </a:extLst>
          </p:cNvPr>
          <p:cNvSpPr txBox="1"/>
          <p:nvPr/>
        </p:nvSpPr>
        <p:spPr>
          <a:xfrm>
            <a:off x="2250821" y="2418876"/>
            <a:ext cx="3404384" cy="769441"/>
          </a:xfrm>
          <a:prstGeom prst="rect">
            <a:avLst/>
          </a:prstGeom>
          <a:noFill/>
        </p:spPr>
        <p:txBody>
          <a:bodyPr wrap="square" rtlCol="0">
            <a:spAutoFit/>
          </a:bodyPr>
          <a:lstStyle/>
          <a:p>
            <a:pPr algn="ctr"/>
            <a:r>
              <a:rPr lang="en-US" sz="2200" b="1" dirty="0"/>
              <a:t>Charge Nurse </a:t>
            </a:r>
          </a:p>
          <a:p>
            <a:pPr algn="ctr"/>
            <a:r>
              <a:rPr lang="en-US" sz="2200" b="1" dirty="0"/>
              <a:t>for that floor/section </a:t>
            </a:r>
          </a:p>
        </p:txBody>
      </p:sp>
      <p:sp>
        <p:nvSpPr>
          <p:cNvPr id="12" name="TextBox 11">
            <a:extLst>
              <a:ext uri="{FF2B5EF4-FFF2-40B4-BE49-F238E27FC236}">
                <a16:creationId xmlns:a16="http://schemas.microsoft.com/office/drawing/2014/main" id="{0C38CF8D-DE80-4599-AB98-F8DEEFE15FDE}"/>
              </a:ext>
            </a:extLst>
          </p:cNvPr>
          <p:cNvSpPr txBox="1"/>
          <p:nvPr/>
        </p:nvSpPr>
        <p:spPr>
          <a:xfrm>
            <a:off x="133603" y="2524456"/>
            <a:ext cx="2039815" cy="769441"/>
          </a:xfrm>
          <a:prstGeom prst="rect">
            <a:avLst/>
          </a:prstGeom>
          <a:noFill/>
        </p:spPr>
        <p:txBody>
          <a:bodyPr wrap="square" rtlCol="0">
            <a:spAutoFit/>
          </a:bodyPr>
          <a:lstStyle/>
          <a:p>
            <a:pPr algn="ctr"/>
            <a:r>
              <a:rPr lang="en-US" sz="2200" b="1" dirty="0"/>
              <a:t>Case </a:t>
            </a:r>
          </a:p>
          <a:p>
            <a:pPr algn="ctr"/>
            <a:r>
              <a:rPr lang="en-US" sz="2200" b="1" dirty="0"/>
              <a:t>Manager</a:t>
            </a:r>
          </a:p>
        </p:txBody>
      </p:sp>
      <p:sp>
        <p:nvSpPr>
          <p:cNvPr id="14" name="TextBox 13">
            <a:extLst>
              <a:ext uri="{FF2B5EF4-FFF2-40B4-BE49-F238E27FC236}">
                <a16:creationId xmlns:a16="http://schemas.microsoft.com/office/drawing/2014/main" id="{72C606E8-8ACB-4887-9BAA-046550752710}"/>
              </a:ext>
            </a:extLst>
          </p:cNvPr>
          <p:cNvSpPr txBox="1"/>
          <p:nvPr/>
        </p:nvSpPr>
        <p:spPr>
          <a:xfrm>
            <a:off x="8729018" y="2400234"/>
            <a:ext cx="3287152" cy="769441"/>
          </a:xfrm>
          <a:prstGeom prst="rect">
            <a:avLst/>
          </a:prstGeom>
          <a:noFill/>
        </p:spPr>
        <p:txBody>
          <a:bodyPr wrap="square" rtlCol="0">
            <a:spAutoFit/>
          </a:bodyPr>
          <a:lstStyle/>
          <a:p>
            <a:pPr algn="ctr"/>
            <a:r>
              <a:rPr lang="en-US" sz="2200" b="1" dirty="0"/>
              <a:t>House Supervisor/</a:t>
            </a:r>
          </a:p>
          <a:p>
            <a:pPr algn="ctr"/>
            <a:r>
              <a:rPr lang="en-US" sz="2200" b="1" dirty="0"/>
              <a:t>Administrative Officer</a:t>
            </a:r>
          </a:p>
        </p:txBody>
      </p:sp>
      <p:sp>
        <p:nvSpPr>
          <p:cNvPr id="16" name="TextBox 15">
            <a:extLst>
              <a:ext uri="{FF2B5EF4-FFF2-40B4-BE49-F238E27FC236}">
                <a16:creationId xmlns:a16="http://schemas.microsoft.com/office/drawing/2014/main" id="{0798664A-A2A7-43DF-AFC7-35019DEA3750}"/>
              </a:ext>
            </a:extLst>
          </p:cNvPr>
          <p:cNvSpPr txBox="1"/>
          <p:nvPr/>
        </p:nvSpPr>
        <p:spPr>
          <a:xfrm>
            <a:off x="6147591" y="2372238"/>
            <a:ext cx="1997611" cy="769441"/>
          </a:xfrm>
          <a:prstGeom prst="rect">
            <a:avLst/>
          </a:prstGeom>
          <a:noFill/>
        </p:spPr>
        <p:txBody>
          <a:bodyPr wrap="square" rtlCol="0">
            <a:spAutoFit/>
          </a:bodyPr>
          <a:lstStyle/>
          <a:p>
            <a:pPr algn="ctr"/>
            <a:r>
              <a:rPr lang="en-US" sz="2200" b="1" dirty="0"/>
              <a:t>Attending </a:t>
            </a:r>
          </a:p>
          <a:p>
            <a:pPr algn="ctr"/>
            <a:r>
              <a:rPr lang="en-US" sz="2200" b="1" dirty="0"/>
              <a:t>Physician </a:t>
            </a:r>
          </a:p>
        </p:txBody>
      </p:sp>
      <p:sp>
        <p:nvSpPr>
          <p:cNvPr id="18" name="TextBox 17">
            <a:extLst>
              <a:ext uri="{FF2B5EF4-FFF2-40B4-BE49-F238E27FC236}">
                <a16:creationId xmlns:a16="http://schemas.microsoft.com/office/drawing/2014/main" id="{594DACC8-F736-401A-8FA6-7D798FBF839E}"/>
              </a:ext>
            </a:extLst>
          </p:cNvPr>
          <p:cNvSpPr txBox="1"/>
          <p:nvPr/>
        </p:nvSpPr>
        <p:spPr>
          <a:xfrm>
            <a:off x="8905157" y="4511670"/>
            <a:ext cx="2934873" cy="1107996"/>
          </a:xfrm>
          <a:prstGeom prst="rect">
            <a:avLst/>
          </a:prstGeom>
          <a:noFill/>
        </p:spPr>
        <p:txBody>
          <a:bodyPr wrap="square" rtlCol="0">
            <a:spAutoFit/>
          </a:bodyPr>
          <a:lstStyle/>
          <a:p>
            <a:pPr algn="ctr"/>
            <a:r>
              <a:rPr lang="en-US" sz="2200" b="1" dirty="0"/>
              <a:t>Ethics Committee</a:t>
            </a:r>
          </a:p>
          <a:p>
            <a:pPr algn="ctr"/>
            <a:r>
              <a:rPr lang="en-US" sz="2200" b="1" dirty="0"/>
              <a:t>(typically a final </a:t>
            </a:r>
          </a:p>
          <a:p>
            <a:pPr algn="ctr"/>
            <a:r>
              <a:rPr lang="en-US" sz="2200" b="1" dirty="0"/>
              <a:t>appeal authority)</a:t>
            </a:r>
          </a:p>
        </p:txBody>
      </p:sp>
      <p:sp>
        <p:nvSpPr>
          <p:cNvPr id="19" name="Arrow: Up 18">
            <a:extLst>
              <a:ext uri="{FF2B5EF4-FFF2-40B4-BE49-F238E27FC236}">
                <a16:creationId xmlns:a16="http://schemas.microsoft.com/office/drawing/2014/main" id="{B5A903EA-77C8-4B43-B197-2ECF61C80259}"/>
              </a:ext>
            </a:extLst>
          </p:cNvPr>
          <p:cNvSpPr/>
          <p:nvPr/>
        </p:nvSpPr>
        <p:spPr>
          <a:xfrm>
            <a:off x="837025" y="4932232"/>
            <a:ext cx="703381" cy="7584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Up 20">
            <a:extLst>
              <a:ext uri="{FF2B5EF4-FFF2-40B4-BE49-F238E27FC236}">
                <a16:creationId xmlns:a16="http://schemas.microsoft.com/office/drawing/2014/main" id="{FCEC0E35-62E7-4243-A7DF-0055418D64B1}"/>
              </a:ext>
            </a:extLst>
          </p:cNvPr>
          <p:cNvSpPr/>
          <p:nvPr/>
        </p:nvSpPr>
        <p:spPr>
          <a:xfrm>
            <a:off x="837025" y="3358230"/>
            <a:ext cx="703381" cy="7584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14A11892-8B0E-436E-8834-B8465298352D}"/>
              </a:ext>
            </a:extLst>
          </p:cNvPr>
          <p:cNvSpPr/>
          <p:nvPr/>
        </p:nvSpPr>
        <p:spPr>
          <a:xfrm>
            <a:off x="1740840" y="2593850"/>
            <a:ext cx="865157" cy="5300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BA1CFAE9-95E4-49BA-91F1-FA8E0A161E72}"/>
              </a:ext>
            </a:extLst>
          </p:cNvPr>
          <p:cNvSpPr/>
          <p:nvPr/>
        </p:nvSpPr>
        <p:spPr>
          <a:xfrm>
            <a:off x="5521572" y="2538562"/>
            <a:ext cx="865157" cy="5300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4A5E5FFB-FABB-4FBF-89E1-42DC81B34D61}"/>
              </a:ext>
            </a:extLst>
          </p:cNvPr>
          <p:cNvSpPr/>
          <p:nvPr/>
        </p:nvSpPr>
        <p:spPr>
          <a:xfrm>
            <a:off x="8102999" y="2513622"/>
            <a:ext cx="865157" cy="5300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813E127A-56C5-4743-BF7D-29B42CE260C1}"/>
              </a:ext>
            </a:extLst>
          </p:cNvPr>
          <p:cNvSpPr/>
          <p:nvPr/>
        </p:nvSpPr>
        <p:spPr>
          <a:xfrm>
            <a:off x="10058094" y="3429000"/>
            <a:ext cx="520505" cy="7694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C6C950B-B72B-488D-9379-898AAD226322}"/>
              </a:ext>
            </a:extLst>
          </p:cNvPr>
          <p:cNvSpPr txBox="1"/>
          <p:nvPr/>
        </p:nvSpPr>
        <p:spPr>
          <a:xfrm rot="16200000">
            <a:off x="-1108706" y="4235851"/>
            <a:ext cx="284598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t>Receives Request</a:t>
            </a:r>
          </a:p>
        </p:txBody>
      </p:sp>
      <p:sp>
        <p:nvSpPr>
          <p:cNvPr id="29" name="TextBox 28">
            <a:extLst>
              <a:ext uri="{FF2B5EF4-FFF2-40B4-BE49-F238E27FC236}">
                <a16:creationId xmlns:a16="http://schemas.microsoft.com/office/drawing/2014/main" id="{C2AECA77-05C5-4B78-831A-78CD08762605}"/>
              </a:ext>
            </a:extLst>
          </p:cNvPr>
          <p:cNvSpPr txBox="1"/>
          <p:nvPr/>
        </p:nvSpPr>
        <p:spPr>
          <a:xfrm>
            <a:off x="3274250" y="1349459"/>
            <a:ext cx="5359799"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t>Approval Authorities </a:t>
            </a:r>
          </a:p>
          <a:p>
            <a:pPr algn="ctr"/>
            <a:r>
              <a:rPr lang="en-US" sz="2400" b="1" dirty="0"/>
              <a:t>(in order of precedence)</a:t>
            </a:r>
          </a:p>
        </p:txBody>
      </p:sp>
    </p:spTree>
    <p:extLst>
      <p:ext uri="{BB962C8B-B14F-4D97-AF65-F5344CB8AC3E}">
        <p14:creationId xmlns:p14="http://schemas.microsoft.com/office/powerpoint/2010/main" val="15135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981</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Clergy and Hospital Visits: Tips and Suggestions From a Hospital Chaplain</vt:lpstr>
      <vt:lpstr>Disclaimer</vt:lpstr>
      <vt:lpstr>Purpose and Assumptions</vt:lpstr>
      <vt:lpstr>Starting Point:  Is this visit necessary?  </vt:lpstr>
      <vt:lpstr>If an in-person visit is appropriate: </vt:lpstr>
      <vt:lpstr>If an in-person visit is appropriate: </vt:lpstr>
      <vt:lpstr>If an in-person visit is appropriate: </vt:lpstr>
      <vt:lpstr>Additional Considerations:</vt:lpstr>
      <vt:lpstr>Reference:  Hierarchy for Visitation Requests</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Clergy and Hospital Visits: Tips and Suggestions From a Hospital Chaplain</dc:title>
  <dc:creator>Matthew Marshall</dc:creator>
  <cp:lastModifiedBy>Kathy McDowell</cp:lastModifiedBy>
  <cp:revision>13</cp:revision>
  <dcterms:created xsi:type="dcterms:W3CDTF">2020-07-27T04:04:34Z</dcterms:created>
  <dcterms:modified xsi:type="dcterms:W3CDTF">2020-08-11T16:24:51Z</dcterms:modified>
</cp:coreProperties>
</file>